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010" r:id="rId3"/>
    <p:sldId id="1017" r:id="rId4"/>
    <p:sldId id="1016" r:id="rId5"/>
    <p:sldId id="1011" r:id="rId6"/>
    <p:sldId id="1020" r:id="rId7"/>
    <p:sldId id="1021" r:id="rId8"/>
    <p:sldId id="1012" r:id="rId9"/>
    <p:sldId id="1013" r:id="rId10"/>
    <p:sldId id="1024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15929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6  Weather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3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Wrap-up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 &amp; Assessment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5151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（二）给文本选择一个合适的标题。（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圈出正确的选项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Weather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Report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 Family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椭圆 2"/>
          <p:cNvSpPr/>
          <p:nvPr/>
        </p:nvSpPr>
        <p:spPr bwMode="auto">
          <a:xfrm>
            <a:off x="4934025" y="2116770"/>
            <a:ext cx="504056" cy="492505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2672" y="270188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由最后一个框中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are a big family.”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可知，文本主要讲的是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天气家族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584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在表格的相应位置打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“√”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727" y="747286"/>
            <a:ext cx="9430385" cy="539750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545506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the weather report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sunny in Beijing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rainy in Shanghai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cloudy in Hong Kong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72764"/>
              </p:ext>
            </p:extLst>
          </p:nvPr>
        </p:nvGraphicFramePr>
        <p:xfrm>
          <a:off x="343711" y="1854251"/>
          <a:ext cx="11502992" cy="3604027"/>
        </p:xfrm>
        <a:graphic>
          <a:graphicData uri="http://schemas.openxmlformats.org/drawingml/2006/table">
            <a:tbl>
              <a:tblPr firstRow="1" firstCol="1" bandRow="1"/>
              <a:tblGrid>
                <a:gridCol w="2300599">
                  <a:extLst>
                    <a:ext uri="{9D8B030D-6E8A-4147-A177-3AD203B41FA5}">
                      <a16:colId xmlns:a16="http://schemas.microsoft.com/office/drawing/2014/main" val="3815392193"/>
                    </a:ext>
                  </a:extLst>
                </a:gridCol>
                <a:gridCol w="3066697">
                  <a:extLst>
                    <a:ext uri="{9D8B030D-6E8A-4147-A177-3AD203B41FA5}">
                      <a16:colId xmlns:a16="http://schemas.microsoft.com/office/drawing/2014/main" val="3518878312"/>
                    </a:ext>
                  </a:extLst>
                </a:gridCol>
                <a:gridCol w="3068999">
                  <a:extLst>
                    <a:ext uri="{9D8B030D-6E8A-4147-A177-3AD203B41FA5}">
                      <a16:colId xmlns:a16="http://schemas.microsoft.com/office/drawing/2014/main" val="3400127364"/>
                    </a:ext>
                  </a:extLst>
                </a:gridCol>
                <a:gridCol w="3066697">
                  <a:extLst>
                    <a:ext uri="{9D8B030D-6E8A-4147-A177-3AD203B41FA5}">
                      <a16:colId xmlns:a16="http://schemas.microsoft.com/office/drawing/2014/main" val="894118964"/>
                    </a:ext>
                  </a:extLst>
                </a:gridCol>
              </a:tblGrid>
              <a:tr h="1958107">
                <a:tc>
                  <a:txBody>
                    <a:bodyPr/>
                    <a:lstStyle/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Weather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City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38822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Beijing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31237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Shanghai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72244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Hong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Kong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2177744"/>
                  </a:ext>
                </a:extLst>
              </a:tr>
            </a:tbl>
          </a:graphicData>
        </a:graphic>
      </p:graphicFrame>
      <p:pic>
        <p:nvPicPr>
          <p:cNvPr id="6" name="FS213.tif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0910" y="2151039"/>
            <a:ext cx="1557383" cy="131271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FS214.tif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50847" y="2146416"/>
            <a:ext cx="1289194" cy="131271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FS215.tif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19542" y="2275327"/>
            <a:ext cx="2361953" cy="131271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0" name="矩形 9"/>
          <p:cNvSpPr/>
          <p:nvPr/>
        </p:nvSpPr>
        <p:spPr>
          <a:xfrm>
            <a:off x="6959919" y="3843483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4046747" y="4383958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2400"/>
          </a:p>
        </p:txBody>
      </p:sp>
      <p:sp>
        <p:nvSpPr>
          <p:cNvPr id="12" name="矩形 11"/>
          <p:cNvSpPr/>
          <p:nvPr/>
        </p:nvSpPr>
        <p:spPr>
          <a:xfrm>
            <a:off x="10137664" y="4949259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二、用括号中所给词的适当形式填空。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cool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fly kites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play basketball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the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outside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umbrella with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66091" y="1430466"/>
            <a:ext cx="112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windy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558702" y="2069901"/>
            <a:ext cx="1104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sunny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466247" y="2780928"/>
            <a:ext cx="5245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us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648816" y="3347939"/>
            <a:ext cx="24705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playing/to play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954538" y="405790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6419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与图片匹配。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31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46" y="729010"/>
            <a:ext cx="5742305" cy="5397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8124" y="2053305"/>
            <a:ext cx="9234165" cy="1448888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93465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566" y="4213545"/>
            <a:ext cx="11512136" cy="230425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122953"/>
            <a:ext cx="11485848" cy="2272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fly a kite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forty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degrees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hot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umbrella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snowy and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your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hat,please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90750" y="361787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790009" y="363719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134934" y="362083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709285" y="361787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312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图片是小朋友在放风筝，选项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现在是有风的。我们去放风筝吧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与之匹配，故选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图片是小朋友在吹风扇，说明天气很炎热，选项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。太热了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与之匹配，故选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图片是正在下雪，说明是寒冷的天气，选项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现在是下雪且寒冷的天气。请把你的帽子戴上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与之匹配，故选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图片是下雨天，选项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下雨了。带上你的伞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与之匹配，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Zip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Zoom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正在为即将到来的暑假做旅行攻略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Zip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Hi,Zoom</a:t>
            </a:r>
            <a:r>
              <a:rPr lang="en-US" altLang="zh-CN" sz="24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summer vacation is coming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 together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Zoom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idea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Zip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go to the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beach</a:t>
            </a:r>
            <a:r>
              <a:rPr lang="en-US" altLang="zh-CN" sz="24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Qingdao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Zoom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Zip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me do a search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搜索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my computer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minute later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367779" y="247496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sz="2400" dirty="0"/>
          </a:p>
        </p:txBody>
      </p:sp>
      <p:sp>
        <p:nvSpPr>
          <p:cNvPr id="3" name="矩形 2"/>
          <p:cNvSpPr/>
          <p:nvPr/>
        </p:nvSpPr>
        <p:spPr>
          <a:xfrm>
            <a:off x="1960940" y="411049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</a:t>
            </a:r>
            <a:endParaRPr lang="zh-CN" altLang="en-US" sz="24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6815286" y="1340768"/>
            <a:ext cx="5031416" cy="3416320"/>
          </a:xfrm>
          <a:prstGeom prst="rect">
            <a:avLst/>
          </a:prstGeom>
          <a:noFill/>
          <a:ln w="19050">
            <a:solidFill>
              <a:srgbClr val="F15929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rainy all the time these days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want to go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go to the Great Wall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No,it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not rain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 like in Qingdao these days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933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329149"/>
            <a:ext cx="5734352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Zip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Oh,Brother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Zoom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Hmm ...We can also go to Beijing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must be cool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Zip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love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</a:t>
            </a:r>
            <a:r>
              <a:rPr lang="en-US" altLang="zh-CN" sz="24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rain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Zoom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will be sunny in Beijing during the vacation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Zip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to Beijing together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347582" y="140381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2400"/>
          </a:p>
        </p:txBody>
      </p:sp>
      <p:sp>
        <p:nvSpPr>
          <p:cNvPr id="3" name="矩形 2"/>
          <p:cNvSpPr/>
          <p:nvPr/>
        </p:nvSpPr>
        <p:spPr>
          <a:xfrm>
            <a:off x="838622" y="2492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1918742" y="359747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 sz="24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6239222" y="1740872"/>
            <a:ext cx="5607480" cy="3416320"/>
          </a:xfrm>
          <a:prstGeom prst="rect">
            <a:avLst/>
          </a:prstGeom>
          <a:noFill/>
          <a:ln w="19050">
            <a:solidFill>
              <a:srgbClr val="F15929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rainy all the time these days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want to go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go to the Great Wall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No,it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not rain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 like in Qingdao these days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789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五、阅读文本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3142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06" y="731204"/>
            <a:ext cx="7629525" cy="539750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001878"/>
              </p:ext>
            </p:extLst>
          </p:nvPr>
        </p:nvGraphicFramePr>
        <p:xfrm>
          <a:off x="343713" y="2044784"/>
          <a:ext cx="11502989" cy="4480560"/>
        </p:xfrm>
        <a:graphic>
          <a:graphicData uri="http://schemas.openxmlformats.org/drawingml/2006/table">
            <a:tbl>
              <a:tblPr firstRow="1" firstCol="1" bandRow="1"/>
              <a:tblGrid>
                <a:gridCol w="3879285">
                  <a:extLst>
                    <a:ext uri="{9D8B030D-6E8A-4147-A177-3AD203B41FA5}">
                      <a16:colId xmlns:a16="http://schemas.microsoft.com/office/drawing/2014/main" val="3452318544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556458613"/>
                    </a:ext>
                  </a:extLst>
                </a:gridCol>
                <a:gridCol w="3879288">
                  <a:extLst>
                    <a:ext uri="{9D8B030D-6E8A-4147-A177-3AD203B41FA5}">
                      <a16:colId xmlns:a16="http://schemas.microsoft.com/office/drawing/2014/main" val="4168401864"/>
                    </a:ext>
                  </a:extLst>
                </a:gridCol>
              </a:tblGrid>
              <a:tr h="256032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rain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rainy,you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need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smtClean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 is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it is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sunny,you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 is snow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 it is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snowy,it’s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cold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need to 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 smtClean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869210"/>
                  </a:ext>
                </a:extLst>
              </a:tr>
              <a:tr h="192024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 is cloud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 it is cloudy,it’s cool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 is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wind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it is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windy,you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 smtClean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 are a big family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8113538"/>
                  </a:ext>
                </a:extLst>
              </a:tr>
            </a:tbl>
          </a:graphicData>
        </a:graphic>
      </p:graphicFrame>
      <p:pic>
        <p:nvPicPr>
          <p:cNvPr id="5" name="FS224.tif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6854" y="3356991"/>
            <a:ext cx="1254591" cy="105749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FS225.tif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61338" y="3068960"/>
            <a:ext cx="1432280" cy="145841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FS226.tif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31711" y="3356992"/>
            <a:ext cx="1152128" cy="115212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FS227.tif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1485" y="5517232"/>
            <a:ext cx="1355274" cy="75323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FS228.tif"/>
          <p:cNvPicPr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55246" y="5301207"/>
            <a:ext cx="1450226" cy="114946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3" y="1604618"/>
            <a:ext cx="8208913" cy="107583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（一）阅读文本，给每种天气匹配相应的活动。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coat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sunglasses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kite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umbrella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275035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5699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由常识可知，下雨的时候需要带一把雨伞，故选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由常识可知，晴天的时候适合戴太阳镜，故选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由常识可知，刮风的时候可以放风筝，故选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710830" y="275376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511029" y="275271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297658" y="274513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583</Words>
  <Application>Microsoft Office PowerPoint</Application>
  <PresentationFormat>自定义</PresentationFormat>
  <Paragraphs>106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360</cp:revision>
  <dcterms:created xsi:type="dcterms:W3CDTF">2020-11-06T05:24:00Z</dcterms:created>
  <dcterms:modified xsi:type="dcterms:W3CDTF">2025-06-24T03:02:14Z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